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E7C38-B8D5-4528-AB71-2226CD8FBDEF}" type="datetimeFigureOut">
              <a:rPr lang="es-ES" smtClean="0"/>
              <a:pPr/>
              <a:t>16/11/2017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9A73F-6CAC-4C45-B239-0BF64B3F8DB8}"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4DB5121-784D-48F3-88DD-86300A964491}" type="datetimeFigureOut">
              <a:rPr lang="es-ES" smtClean="0"/>
              <a:pPr/>
              <a:t>16/11/2017</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EFD9317-0B03-484D-A3AB-B5B0E6C3F1E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DB5121-784D-48F3-88DD-86300A964491}" type="datetimeFigureOut">
              <a:rPr lang="es-ES" smtClean="0"/>
              <a:pPr/>
              <a:t>16/11/2017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FD9317-0B03-484D-A3AB-B5B0E6C3F1E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DB5121-784D-48F3-88DD-86300A964491}" type="datetimeFigureOut">
              <a:rPr lang="es-ES" smtClean="0"/>
              <a:pPr/>
              <a:t>16/11/2017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FD9317-0B03-484D-A3AB-B5B0E6C3F1E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4DB5121-784D-48F3-88DD-86300A964491}" type="datetimeFigureOut">
              <a:rPr lang="es-ES" smtClean="0"/>
              <a:pPr/>
              <a:t>16/11/2017</a:t>
            </a:fld>
            <a:endParaRPr lang="es-ES"/>
          </a:p>
        </p:txBody>
      </p:sp>
      <p:sp>
        <p:nvSpPr>
          <p:cNvPr id="9" name="8 Marcador de número de diapositiva"/>
          <p:cNvSpPr>
            <a:spLocks noGrp="1"/>
          </p:cNvSpPr>
          <p:nvPr>
            <p:ph type="sldNum" sz="quarter" idx="15"/>
          </p:nvPr>
        </p:nvSpPr>
        <p:spPr/>
        <p:txBody>
          <a:bodyPr rtlCol="0"/>
          <a:lstStyle/>
          <a:p>
            <a:fld id="{2EFD9317-0B03-484D-A3AB-B5B0E6C3F1E9}"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4DB5121-784D-48F3-88DD-86300A964491}" type="datetimeFigureOut">
              <a:rPr lang="es-ES" smtClean="0"/>
              <a:pPr/>
              <a:t>16/11/2017</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EFD9317-0B03-484D-A3AB-B5B0E6C3F1E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4DB5121-784D-48F3-88DD-86300A964491}" type="datetimeFigureOut">
              <a:rPr lang="es-ES" smtClean="0"/>
              <a:pPr/>
              <a:t>16/11/2017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FD9317-0B03-484D-A3AB-B5B0E6C3F1E9}"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4DB5121-784D-48F3-88DD-86300A964491}" type="datetimeFigureOut">
              <a:rPr lang="es-ES" smtClean="0"/>
              <a:pPr/>
              <a:t>16/11/2017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EFD9317-0B03-484D-A3AB-B5B0E6C3F1E9}"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4DB5121-784D-48F3-88DD-86300A964491}" type="datetimeFigureOut">
              <a:rPr lang="es-ES" smtClean="0"/>
              <a:pPr/>
              <a:t>16/11/2017</a:t>
            </a:fld>
            <a:endParaRPr lang="es-ES"/>
          </a:p>
        </p:txBody>
      </p:sp>
      <p:sp>
        <p:nvSpPr>
          <p:cNvPr id="7" name="6 Marcador de número de diapositiva"/>
          <p:cNvSpPr>
            <a:spLocks noGrp="1"/>
          </p:cNvSpPr>
          <p:nvPr>
            <p:ph type="sldNum" sz="quarter" idx="11"/>
          </p:nvPr>
        </p:nvSpPr>
        <p:spPr/>
        <p:txBody>
          <a:bodyPr rtlCol="0"/>
          <a:lstStyle/>
          <a:p>
            <a:fld id="{2EFD9317-0B03-484D-A3AB-B5B0E6C3F1E9}"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DB5121-784D-48F3-88DD-86300A964491}" type="datetimeFigureOut">
              <a:rPr lang="es-ES" smtClean="0"/>
              <a:pPr/>
              <a:t>16/11/2017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EFD9317-0B03-484D-A3AB-B5B0E6C3F1E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4DB5121-784D-48F3-88DD-86300A964491}" type="datetimeFigureOut">
              <a:rPr lang="es-ES" smtClean="0"/>
              <a:pPr/>
              <a:t>16/11/2017</a:t>
            </a:fld>
            <a:endParaRPr lang="es-ES"/>
          </a:p>
        </p:txBody>
      </p:sp>
      <p:sp>
        <p:nvSpPr>
          <p:cNvPr id="22" name="21 Marcador de número de diapositiva"/>
          <p:cNvSpPr>
            <a:spLocks noGrp="1"/>
          </p:cNvSpPr>
          <p:nvPr>
            <p:ph type="sldNum" sz="quarter" idx="15"/>
          </p:nvPr>
        </p:nvSpPr>
        <p:spPr/>
        <p:txBody>
          <a:bodyPr rtlCol="0"/>
          <a:lstStyle/>
          <a:p>
            <a:fld id="{2EFD9317-0B03-484D-A3AB-B5B0E6C3F1E9}"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4DB5121-784D-48F3-88DD-86300A964491}" type="datetimeFigureOut">
              <a:rPr lang="es-ES" smtClean="0"/>
              <a:pPr/>
              <a:t>16/11/2017</a:t>
            </a:fld>
            <a:endParaRPr lang="es-ES"/>
          </a:p>
        </p:txBody>
      </p:sp>
      <p:sp>
        <p:nvSpPr>
          <p:cNvPr id="18" name="17 Marcador de número de diapositiva"/>
          <p:cNvSpPr>
            <a:spLocks noGrp="1"/>
          </p:cNvSpPr>
          <p:nvPr>
            <p:ph type="sldNum" sz="quarter" idx="11"/>
          </p:nvPr>
        </p:nvSpPr>
        <p:spPr/>
        <p:txBody>
          <a:bodyPr rtlCol="0"/>
          <a:lstStyle/>
          <a:p>
            <a:fld id="{2EFD9317-0B03-484D-A3AB-B5B0E6C3F1E9}"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DB5121-784D-48F3-88DD-86300A964491}" type="datetimeFigureOut">
              <a:rPr lang="es-ES" smtClean="0"/>
              <a:pPr/>
              <a:t>16/11/2017</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FD9317-0B03-484D-A3AB-B5B0E6C3F1E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24744"/>
            <a:ext cx="7772400" cy="1470025"/>
          </a:xfrm>
        </p:spPr>
        <p:txBody>
          <a:bodyPr/>
          <a:lstStyle/>
          <a:p>
            <a:r>
              <a:rPr lang="es-ES" dirty="0" smtClean="0"/>
              <a:t>CONCURSO </a:t>
            </a:r>
            <a:r>
              <a:rPr lang="es-ES" dirty="0" smtClean="0"/>
              <a:t>MICRORRELATO MATEMÁTICO</a:t>
            </a:r>
            <a:endParaRPr lang="es-ES" dirty="0"/>
          </a:p>
        </p:txBody>
      </p:sp>
      <p:sp>
        <p:nvSpPr>
          <p:cNvPr id="3" name="2 Subtítulo"/>
          <p:cNvSpPr>
            <a:spLocks noGrp="1"/>
          </p:cNvSpPr>
          <p:nvPr>
            <p:ph type="subTitle" idx="1"/>
          </p:nvPr>
        </p:nvSpPr>
        <p:spPr>
          <a:xfrm>
            <a:off x="1403648" y="3068960"/>
            <a:ext cx="6400800" cy="1752600"/>
          </a:xfrm>
        </p:spPr>
        <p:txBody>
          <a:bodyPr>
            <a:normAutofit/>
          </a:bodyPr>
          <a:lstStyle/>
          <a:p>
            <a:endParaRPr lang="es-ES" sz="2000" dirty="0" smtClean="0">
              <a:solidFill>
                <a:schemeClr val="tx1"/>
              </a:solidFill>
              <a:latin typeface="Arial" pitchFamily="34" charset="0"/>
              <a:cs typeface="Arial" pitchFamily="34" charset="0"/>
            </a:endParaRPr>
          </a:p>
          <a:p>
            <a:r>
              <a:rPr lang="es-ES" sz="2000" dirty="0" smtClean="0">
                <a:solidFill>
                  <a:schemeClr val="tx1"/>
                </a:solidFill>
                <a:latin typeface="Arial" pitchFamily="34" charset="0"/>
                <a:cs typeface="Arial" pitchFamily="34" charset="0"/>
              </a:rPr>
              <a:t>DEPARTAMENTO MATEMÁTICAS IES PERE BOÏL</a:t>
            </a:r>
          </a:p>
          <a:p>
            <a:pPr algn="ctr"/>
            <a:r>
              <a:rPr lang="es-ES" sz="2000" dirty="0" smtClean="0">
                <a:solidFill>
                  <a:schemeClr val="tx1"/>
                </a:solidFill>
                <a:latin typeface="Arial" pitchFamily="34" charset="0"/>
                <a:cs typeface="Arial" pitchFamily="34" charset="0"/>
              </a:rPr>
              <a:t>1º-3º ESO</a:t>
            </a:r>
            <a:endParaRPr lang="es-ES" sz="2000" dirty="0">
              <a:solidFill>
                <a:schemeClr val="tx1"/>
              </a:solidFill>
              <a:latin typeface="Arial" pitchFamily="34" charset="0"/>
              <a:cs typeface="Arial" pitchFamily="34" charset="0"/>
            </a:endParaRPr>
          </a:p>
        </p:txBody>
      </p:sp>
      <p:grpSp>
        <p:nvGrpSpPr>
          <p:cNvPr id="7" name="6 Grupo"/>
          <p:cNvGrpSpPr/>
          <p:nvPr/>
        </p:nvGrpSpPr>
        <p:grpSpPr>
          <a:xfrm>
            <a:off x="2411760" y="4581128"/>
            <a:ext cx="6388546" cy="2064818"/>
            <a:chOff x="2411760" y="4581128"/>
            <a:chExt cx="6388546" cy="2064818"/>
          </a:xfrm>
        </p:grpSpPr>
        <p:pic>
          <p:nvPicPr>
            <p:cNvPr id="4" name="3 Imagen" descr="Radio.jpg"/>
            <p:cNvPicPr>
              <a:picLocks noChangeAspect="1"/>
            </p:cNvPicPr>
            <p:nvPr/>
          </p:nvPicPr>
          <p:blipFill>
            <a:blip r:embed="rId2" cstate="print"/>
            <a:stretch>
              <a:fillRect/>
            </a:stretch>
          </p:blipFill>
          <p:spPr>
            <a:xfrm>
              <a:off x="2411760" y="4581128"/>
              <a:ext cx="3096496" cy="2064818"/>
            </a:xfrm>
            <a:prstGeom prst="rect">
              <a:avLst/>
            </a:prstGeom>
          </p:spPr>
        </p:pic>
        <p:pic>
          <p:nvPicPr>
            <p:cNvPr id="5" name="4 Imagen" descr="f13_155.png"/>
            <p:cNvPicPr>
              <a:picLocks noChangeAspect="1"/>
            </p:cNvPicPr>
            <p:nvPr/>
          </p:nvPicPr>
          <p:blipFill>
            <a:blip r:embed="rId3" cstate="print"/>
            <a:stretch>
              <a:fillRect/>
            </a:stretch>
          </p:blipFill>
          <p:spPr>
            <a:xfrm>
              <a:off x="6876256" y="5085184"/>
              <a:ext cx="1924050" cy="828675"/>
            </a:xfrm>
            <a:prstGeom prst="rect">
              <a:avLst/>
            </a:prstGeom>
          </p:spPr>
        </p:pic>
        <p:pic>
          <p:nvPicPr>
            <p:cNvPr id="6" name="5 Imagen" descr="pi.jpg"/>
            <p:cNvPicPr>
              <a:picLocks noChangeAspect="1"/>
            </p:cNvPicPr>
            <p:nvPr/>
          </p:nvPicPr>
          <p:blipFill>
            <a:blip r:embed="rId4" cstate="print"/>
            <a:stretch>
              <a:fillRect/>
            </a:stretch>
          </p:blipFill>
          <p:spPr>
            <a:xfrm>
              <a:off x="5220072" y="4581128"/>
              <a:ext cx="1566467" cy="2025604"/>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55576" y="620689"/>
            <a:ext cx="7776864" cy="6494085"/>
          </a:xfrm>
          <a:prstGeom prst="rect">
            <a:avLst/>
          </a:prstGeom>
          <a:noFill/>
        </p:spPr>
        <p:txBody>
          <a:bodyPr wrap="square" rtlCol="0">
            <a:spAutoFit/>
          </a:bodyPr>
          <a:lstStyle/>
          <a:p>
            <a:pPr algn="just">
              <a:buFont typeface="Arial" pitchFamily="34" charset="0"/>
              <a:buChar char="•"/>
            </a:pPr>
            <a:r>
              <a:rPr lang="es-ES" sz="2000" dirty="0" smtClean="0">
                <a:latin typeface="Arial" pitchFamily="34" charset="0"/>
                <a:cs typeface="Arial" pitchFamily="34" charset="0"/>
              </a:rPr>
              <a:t> </a:t>
            </a:r>
            <a:r>
              <a:rPr lang="es-ES" sz="2000" b="1" u="sng" dirty="0" smtClean="0">
                <a:latin typeface="Arial" pitchFamily="34" charset="0"/>
                <a:cs typeface="Arial" pitchFamily="34" charset="0"/>
              </a:rPr>
              <a:t>Participantes</a:t>
            </a:r>
            <a:r>
              <a:rPr lang="es-ES" sz="2000" dirty="0" smtClean="0">
                <a:latin typeface="Arial" pitchFamily="34" charset="0"/>
                <a:cs typeface="Arial" pitchFamily="34" charset="0"/>
              </a:rPr>
              <a:t>: podrá </a:t>
            </a:r>
            <a:r>
              <a:rPr lang="es-ES" sz="2000" dirty="0">
                <a:latin typeface="Arial" pitchFamily="34" charset="0"/>
                <a:cs typeface="Arial" pitchFamily="34" charset="0"/>
              </a:rPr>
              <a:t>concurrir al concurso todo el </a:t>
            </a:r>
            <a:r>
              <a:rPr lang="es-ES" sz="2000" dirty="0" smtClean="0">
                <a:latin typeface="Arial" pitchFamily="34" charset="0"/>
                <a:cs typeface="Arial" pitchFamily="34" charset="0"/>
              </a:rPr>
              <a:t>alumnado</a:t>
            </a:r>
            <a:r>
              <a:rPr lang="es-ES" sz="2000" dirty="0">
                <a:latin typeface="Arial" pitchFamily="34" charset="0"/>
                <a:cs typeface="Arial" pitchFamily="34" charset="0"/>
              </a:rPr>
              <a:t> </a:t>
            </a:r>
            <a:r>
              <a:rPr lang="es-ES" sz="2000" dirty="0" smtClean="0">
                <a:latin typeface="Arial" pitchFamily="34" charset="0"/>
                <a:cs typeface="Arial" pitchFamily="34" charset="0"/>
              </a:rPr>
              <a:t>de 1º-3º ESO, </a:t>
            </a:r>
            <a:r>
              <a:rPr lang="es-ES" sz="2000" dirty="0">
                <a:latin typeface="Arial" pitchFamily="34" charset="0"/>
                <a:cs typeface="Arial" pitchFamily="34" charset="0"/>
              </a:rPr>
              <a:t>con obras </a:t>
            </a:r>
            <a:r>
              <a:rPr lang="es-ES" sz="2000" dirty="0" smtClean="0">
                <a:latin typeface="Arial" pitchFamily="34" charset="0"/>
                <a:cs typeface="Arial" pitchFamily="34" charset="0"/>
              </a:rPr>
              <a:t>originales de propia creación del autor.</a:t>
            </a:r>
          </a:p>
          <a:p>
            <a:pPr algn="just">
              <a:buFont typeface="Arial" pitchFamily="34" charset="0"/>
              <a:buChar char="•"/>
            </a:pPr>
            <a:endParaRPr lang="es-ES" sz="2000" dirty="0" smtClean="0">
              <a:latin typeface="Arial" pitchFamily="34" charset="0"/>
              <a:cs typeface="Arial" pitchFamily="34" charset="0"/>
            </a:endParaRPr>
          </a:p>
          <a:p>
            <a:pPr algn="just">
              <a:buFont typeface="Arial" pitchFamily="34" charset="0"/>
              <a:buChar char="•"/>
            </a:pPr>
            <a:endParaRPr lang="es-ES" sz="2000" dirty="0">
              <a:latin typeface="Arial" pitchFamily="34" charset="0"/>
              <a:cs typeface="Arial" pitchFamily="34" charset="0"/>
            </a:endParaRPr>
          </a:p>
          <a:p>
            <a:pPr algn="just">
              <a:buFont typeface="Arial" pitchFamily="34" charset="0"/>
              <a:buChar char="•"/>
            </a:pPr>
            <a:r>
              <a:rPr lang="es-ES" sz="2000" b="1" dirty="0">
                <a:latin typeface="Arial" pitchFamily="34" charset="0"/>
                <a:cs typeface="Arial" pitchFamily="34" charset="0"/>
              </a:rPr>
              <a:t> </a:t>
            </a:r>
            <a:r>
              <a:rPr lang="es-ES" sz="2000" b="1" u="sng" dirty="0" smtClean="0">
                <a:latin typeface="Arial" pitchFamily="34" charset="0"/>
                <a:cs typeface="Arial" pitchFamily="34" charset="0"/>
              </a:rPr>
              <a:t>Categorías</a:t>
            </a:r>
            <a:r>
              <a:rPr lang="es-ES" sz="2000" dirty="0" smtClean="0">
                <a:latin typeface="Arial" pitchFamily="34" charset="0"/>
                <a:cs typeface="Arial" pitchFamily="34" charset="0"/>
              </a:rPr>
              <a:t>: el </a:t>
            </a:r>
            <a:r>
              <a:rPr lang="es-ES" sz="2000" dirty="0">
                <a:latin typeface="Arial" pitchFamily="34" charset="0"/>
                <a:cs typeface="Arial" pitchFamily="34" charset="0"/>
              </a:rPr>
              <a:t>concurso </a:t>
            </a:r>
            <a:r>
              <a:rPr lang="es-ES" sz="2000" dirty="0" smtClean="0">
                <a:latin typeface="Arial" pitchFamily="34" charset="0"/>
                <a:cs typeface="Arial" pitchFamily="34" charset="0"/>
              </a:rPr>
              <a:t>consta </a:t>
            </a:r>
            <a:r>
              <a:rPr lang="es-ES" sz="2000" dirty="0">
                <a:latin typeface="Arial" pitchFamily="34" charset="0"/>
                <a:cs typeface="Arial" pitchFamily="34" charset="0"/>
              </a:rPr>
              <a:t>de dos </a:t>
            </a:r>
            <a:r>
              <a:rPr lang="es-ES" sz="2000" dirty="0" smtClean="0">
                <a:latin typeface="Arial" pitchFamily="34" charset="0"/>
                <a:cs typeface="Arial" pitchFamily="34" charset="0"/>
              </a:rPr>
              <a:t>categorías para cada curso 1º, 2º y 3º ESO: </a:t>
            </a:r>
            <a:r>
              <a:rPr lang="es-ES" sz="2000" dirty="0" err="1" smtClean="0">
                <a:latin typeface="Arial" pitchFamily="34" charset="0"/>
                <a:cs typeface="Arial" pitchFamily="34" charset="0"/>
              </a:rPr>
              <a:t>microrrelatos</a:t>
            </a:r>
            <a:r>
              <a:rPr lang="es-ES" sz="2000" dirty="0" smtClean="0">
                <a:latin typeface="Arial" pitchFamily="34" charset="0"/>
                <a:cs typeface="Arial" pitchFamily="34" charset="0"/>
              </a:rPr>
              <a:t> </a:t>
            </a:r>
            <a:r>
              <a:rPr lang="es-ES" sz="2000" dirty="0">
                <a:latin typeface="Arial" pitchFamily="34" charset="0"/>
                <a:cs typeface="Arial" pitchFamily="34" charset="0"/>
              </a:rPr>
              <a:t>en </a:t>
            </a:r>
            <a:r>
              <a:rPr lang="es-ES" sz="2000" dirty="0" smtClean="0">
                <a:latin typeface="Arial" pitchFamily="34" charset="0"/>
                <a:cs typeface="Arial" pitchFamily="34" charset="0"/>
              </a:rPr>
              <a:t>castellano </a:t>
            </a:r>
            <a:r>
              <a:rPr lang="es-ES" sz="2000" dirty="0">
                <a:latin typeface="Arial" pitchFamily="34" charset="0"/>
                <a:cs typeface="Arial" pitchFamily="34" charset="0"/>
              </a:rPr>
              <a:t>y </a:t>
            </a:r>
            <a:r>
              <a:rPr lang="es-ES" sz="2000" dirty="0" err="1" smtClean="0">
                <a:latin typeface="Arial" pitchFamily="34" charset="0"/>
                <a:cs typeface="Arial" pitchFamily="34" charset="0"/>
              </a:rPr>
              <a:t>microrrelatos</a:t>
            </a:r>
            <a:r>
              <a:rPr lang="es-ES" sz="2000" dirty="0" smtClean="0">
                <a:latin typeface="Arial" pitchFamily="34" charset="0"/>
                <a:cs typeface="Arial" pitchFamily="34" charset="0"/>
              </a:rPr>
              <a:t> </a:t>
            </a:r>
            <a:r>
              <a:rPr lang="es-ES" sz="2000" dirty="0">
                <a:latin typeface="Arial" pitchFamily="34" charset="0"/>
                <a:cs typeface="Arial" pitchFamily="34" charset="0"/>
              </a:rPr>
              <a:t>en </a:t>
            </a:r>
            <a:r>
              <a:rPr lang="es-ES" sz="2000" dirty="0" smtClean="0">
                <a:latin typeface="Arial" pitchFamily="34" charset="0"/>
                <a:cs typeface="Arial" pitchFamily="34" charset="0"/>
              </a:rPr>
              <a:t>valenciano</a:t>
            </a:r>
            <a:r>
              <a:rPr lang="es-ES" sz="2000" dirty="0">
                <a:latin typeface="Arial" pitchFamily="34" charset="0"/>
                <a:cs typeface="Arial" pitchFamily="34" charset="0"/>
              </a:rPr>
              <a:t>, y </a:t>
            </a:r>
            <a:r>
              <a:rPr lang="es-ES" sz="2000" dirty="0" smtClean="0">
                <a:latin typeface="Arial" pitchFamily="34" charset="0"/>
                <a:cs typeface="Arial" pitchFamily="34" charset="0"/>
              </a:rPr>
              <a:t>cada participante podrá presentar </a:t>
            </a:r>
            <a:r>
              <a:rPr lang="es-ES" sz="2000" dirty="0">
                <a:latin typeface="Arial" pitchFamily="34" charset="0"/>
                <a:cs typeface="Arial" pitchFamily="34" charset="0"/>
              </a:rPr>
              <a:t>a concurso </a:t>
            </a:r>
            <a:r>
              <a:rPr lang="es-ES" sz="2000" dirty="0" smtClean="0">
                <a:latin typeface="Arial" pitchFamily="34" charset="0"/>
                <a:cs typeface="Arial" pitchFamily="34" charset="0"/>
              </a:rPr>
              <a:t>un </a:t>
            </a:r>
            <a:r>
              <a:rPr lang="es-ES" sz="2000" dirty="0" err="1" smtClean="0">
                <a:latin typeface="Arial" pitchFamily="34" charset="0"/>
                <a:cs typeface="Arial" pitchFamily="34" charset="0"/>
              </a:rPr>
              <a:t>microrrelato</a:t>
            </a:r>
            <a:r>
              <a:rPr lang="es-ES" sz="2000" dirty="0" smtClean="0">
                <a:latin typeface="Arial" pitchFamily="34" charset="0"/>
                <a:cs typeface="Arial" pitchFamily="34" charset="0"/>
              </a:rPr>
              <a:t> de cada categoría.</a:t>
            </a:r>
            <a:r>
              <a:rPr lang="es-ES" sz="2000" dirty="0" smtClean="0"/>
              <a:t> </a:t>
            </a:r>
          </a:p>
          <a:p>
            <a:pPr algn="just"/>
            <a:endParaRPr lang="es-ES" sz="2000" dirty="0" smtClean="0"/>
          </a:p>
          <a:p>
            <a:pPr algn="just"/>
            <a:endParaRPr lang="es-ES" sz="2000" dirty="0" smtClean="0"/>
          </a:p>
          <a:p>
            <a:pPr algn="just">
              <a:buFont typeface="Arial" pitchFamily="34" charset="0"/>
              <a:buChar char="•"/>
            </a:pPr>
            <a:r>
              <a:rPr lang="es-ES" sz="2000" b="1" dirty="0" smtClean="0">
                <a:latin typeface="Arial" pitchFamily="34" charset="0"/>
                <a:cs typeface="Arial" pitchFamily="34" charset="0"/>
              </a:rPr>
              <a:t> </a:t>
            </a:r>
            <a:r>
              <a:rPr lang="es-ES" sz="2000" b="1" u="sng" dirty="0" smtClean="0">
                <a:latin typeface="Arial" pitchFamily="34" charset="0"/>
                <a:cs typeface="Arial" pitchFamily="34" charset="0"/>
              </a:rPr>
              <a:t>Formato de los </a:t>
            </a:r>
            <a:r>
              <a:rPr lang="es-ES" sz="2000" b="1" u="sng" dirty="0" err="1" smtClean="0">
                <a:latin typeface="Arial" pitchFamily="34" charset="0"/>
                <a:cs typeface="Arial" pitchFamily="34" charset="0"/>
              </a:rPr>
              <a:t>microrrelatos</a:t>
            </a:r>
            <a:r>
              <a:rPr lang="es-ES" sz="2000" dirty="0" smtClean="0">
                <a:latin typeface="Arial" pitchFamily="34" charset="0"/>
                <a:cs typeface="Arial" pitchFamily="34" charset="0"/>
              </a:rPr>
              <a:t>: los </a:t>
            </a:r>
            <a:r>
              <a:rPr lang="es-ES" sz="2000" dirty="0" err="1">
                <a:latin typeface="Arial" pitchFamily="34" charset="0"/>
                <a:cs typeface="Arial" pitchFamily="34" charset="0"/>
              </a:rPr>
              <a:t>microrrelatos</a:t>
            </a:r>
            <a:r>
              <a:rPr lang="es-ES" sz="2000" dirty="0">
                <a:latin typeface="Arial" pitchFamily="34" charset="0"/>
                <a:cs typeface="Arial" pitchFamily="34" charset="0"/>
              </a:rPr>
              <a:t>, escritos </a:t>
            </a:r>
            <a:r>
              <a:rPr lang="es-ES" sz="2000" dirty="0" smtClean="0">
                <a:latin typeface="Arial" pitchFamily="34" charset="0"/>
                <a:cs typeface="Arial" pitchFamily="34" charset="0"/>
              </a:rPr>
              <a:t>en castellano </a:t>
            </a:r>
            <a:r>
              <a:rPr lang="es-ES" sz="2000" dirty="0">
                <a:latin typeface="Arial" pitchFamily="34" charset="0"/>
                <a:cs typeface="Arial" pitchFamily="34" charset="0"/>
              </a:rPr>
              <a:t>o valenciano, tendrán </a:t>
            </a:r>
            <a:r>
              <a:rPr lang="es-ES" sz="2000" dirty="0" smtClean="0">
                <a:latin typeface="Arial" pitchFamily="34" charset="0"/>
                <a:cs typeface="Arial" pitchFamily="34" charset="0"/>
              </a:rPr>
              <a:t>una </a:t>
            </a:r>
            <a:r>
              <a:rPr lang="es-ES" sz="2000" b="1" dirty="0" smtClean="0">
                <a:latin typeface="Arial" pitchFamily="34" charset="0"/>
                <a:cs typeface="Arial" pitchFamily="34" charset="0"/>
              </a:rPr>
              <a:t>extensión </a:t>
            </a:r>
            <a:r>
              <a:rPr lang="es-ES" sz="2000" b="1" dirty="0">
                <a:latin typeface="Arial" pitchFamily="34" charset="0"/>
                <a:cs typeface="Arial" pitchFamily="34" charset="0"/>
              </a:rPr>
              <a:t>de </a:t>
            </a:r>
            <a:r>
              <a:rPr lang="es-ES" sz="2000" b="1" dirty="0" smtClean="0">
                <a:latin typeface="Arial" pitchFamily="34" charset="0"/>
                <a:cs typeface="Arial" pitchFamily="34" charset="0"/>
              </a:rPr>
              <a:t>25-30 </a:t>
            </a:r>
            <a:r>
              <a:rPr lang="es-ES" sz="2000" b="1" dirty="0">
                <a:latin typeface="Arial" pitchFamily="34" charset="0"/>
                <a:cs typeface="Arial" pitchFamily="34" charset="0"/>
              </a:rPr>
              <a:t>palabras </a:t>
            </a:r>
            <a:r>
              <a:rPr lang="es-ES" sz="2000" dirty="0">
                <a:latin typeface="Arial" pitchFamily="34" charset="0"/>
                <a:cs typeface="Arial" pitchFamily="34" charset="0"/>
              </a:rPr>
              <a:t>y habrán de cumplir el requisito de que el número de letras de cada palabra sea la cifra correspondiente </a:t>
            </a:r>
            <a:r>
              <a:rPr lang="es-ES" sz="2000" dirty="0" smtClean="0">
                <a:latin typeface="Arial" pitchFamily="34" charset="0"/>
                <a:cs typeface="Arial" pitchFamily="34" charset="0"/>
              </a:rPr>
              <a:t>a un número matemático conocido (eliminando </a:t>
            </a:r>
            <a:r>
              <a:rPr lang="es-ES" sz="2000" dirty="0">
                <a:latin typeface="Arial" pitchFamily="34" charset="0"/>
                <a:cs typeface="Arial" pitchFamily="34" charset="0"/>
              </a:rPr>
              <a:t>los ceros</a:t>
            </a:r>
            <a:r>
              <a:rPr lang="es-ES" sz="2000" dirty="0" smtClean="0">
                <a:latin typeface="Arial" pitchFamily="34" charset="0"/>
                <a:cs typeface="Arial" pitchFamily="34" charset="0"/>
              </a:rPr>
              <a:t>). Se propone el número e o el número </a:t>
            </a:r>
            <a:r>
              <a:rPr lang="el-GR" sz="2000" dirty="0" smtClean="0">
                <a:latin typeface="Arial" pitchFamily="34" charset="0"/>
                <a:cs typeface="Arial" pitchFamily="34" charset="0"/>
              </a:rPr>
              <a:t>π</a:t>
            </a:r>
            <a:r>
              <a:rPr lang="es-ES" sz="2000" dirty="0" smtClean="0">
                <a:latin typeface="Arial" pitchFamily="34" charset="0"/>
                <a:cs typeface="Arial" pitchFamily="34" charset="0"/>
              </a:rPr>
              <a:t>. </a:t>
            </a:r>
          </a:p>
          <a:p>
            <a:pPr algn="just"/>
            <a:r>
              <a:rPr lang="es-ES" sz="2000" dirty="0">
                <a:latin typeface="Arial" pitchFamily="34" charset="0"/>
                <a:cs typeface="Arial" pitchFamily="34" charset="0"/>
              </a:rPr>
              <a:t>Se debe empezar siempre por la primera cifra del número </a:t>
            </a:r>
            <a:r>
              <a:rPr lang="es-ES" sz="2000" dirty="0" smtClean="0">
                <a:latin typeface="Arial" pitchFamily="34" charset="0"/>
                <a:cs typeface="Arial" pitchFamily="34" charset="0"/>
              </a:rPr>
              <a:t>matemático (e, </a:t>
            </a:r>
            <a:r>
              <a:rPr lang="el-GR" sz="2000" dirty="0" smtClean="0">
                <a:latin typeface="Arial" pitchFamily="34" charset="0"/>
                <a:cs typeface="Arial" pitchFamily="34" charset="0"/>
              </a:rPr>
              <a:t>π</a:t>
            </a:r>
            <a:r>
              <a:rPr lang="es-ES" sz="2000" dirty="0" smtClean="0">
                <a:latin typeface="Arial" pitchFamily="34" charset="0"/>
                <a:cs typeface="Arial" pitchFamily="34" charset="0"/>
              </a:rPr>
              <a:t>, …) </a:t>
            </a:r>
            <a:r>
              <a:rPr lang="es-ES" sz="2000" dirty="0">
                <a:latin typeface="Arial" pitchFamily="34" charset="0"/>
                <a:cs typeface="Arial" pitchFamily="34" charset="0"/>
              </a:rPr>
              <a:t>y respetar siempre el orden de las cifras hasta la correspondiente a la última palabra del </a:t>
            </a:r>
            <a:r>
              <a:rPr lang="es-ES" sz="2000" dirty="0" err="1">
                <a:latin typeface="Arial" pitchFamily="34" charset="0"/>
                <a:cs typeface="Arial" pitchFamily="34" charset="0"/>
              </a:rPr>
              <a:t>microrrelato</a:t>
            </a:r>
            <a:r>
              <a:rPr lang="es-ES" sz="2000" dirty="0">
                <a:latin typeface="Arial" pitchFamily="34" charset="0"/>
                <a:cs typeface="Arial" pitchFamily="34" charset="0"/>
              </a:rPr>
              <a:t>. </a:t>
            </a:r>
          </a:p>
          <a:p>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548680"/>
            <a:ext cx="8208912" cy="8032968"/>
          </a:xfrm>
          <a:prstGeom prst="rect">
            <a:avLst/>
          </a:prstGeom>
          <a:noFill/>
        </p:spPr>
        <p:txBody>
          <a:bodyPr wrap="square" rtlCol="0">
            <a:spAutoFit/>
          </a:bodyPr>
          <a:lstStyle/>
          <a:p>
            <a:pPr>
              <a:buFont typeface="Arial" pitchFamily="34" charset="0"/>
              <a:buChar char="•"/>
            </a:pPr>
            <a:r>
              <a:rPr lang="es-ES" sz="2000" u="sng" dirty="0" smtClean="0">
                <a:latin typeface="Arial" pitchFamily="34" charset="0"/>
                <a:cs typeface="Arial" pitchFamily="34" charset="0"/>
              </a:rPr>
              <a:t> Ejemplo de </a:t>
            </a:r>
            <a:r>
              <a:rPr lang="es-ES" sz="2000" u="sng" dirty="0" err="1" smtClean="0">
                <a:latin typeface="Arial" pitchFamily="34" charset="0"/>
                <a:cs typeface="Arial" pitchFamily="34" charset="0"/>
              </a:rPr>
              <a:t>microrrelato</a:t>
            </a:r>
            <a:r>
              <a:rPr lang="es-ES" sz="2000" u="sng" dirty="0" smtClean="0">
                <a:latin typeface="Arial" pitchFamily="34" charset="0"/>
                <a:cs typeface="Arial" pitchFamily="34" charset="0"/>
              </a:rPr>
              <a:t> en castellano con el número </a:t>
            </a:r>
            <a:r>
              <a:rPr lang="es-ES" sz="2000" b="1" u="sng" dirty="0" smtClean="0">
                <a:latin typeface="Arial" pitchFamily="34" charset="0"/>
                <a:cs typeface="Arial" pitchFamily="34" charset="0"/>
              </a:rPr>
              <a:t>e</a:t>
            </a:r>
            <a:r>
              <a:rPr lang="es-ES" sz="2000" u="sng" dirty="0" smtClean="0">
                <a:latin typeface="Arial" pitchFamily="34" charset="0"/>
                <a:cs typeface="Arial" pitchFamily="34" charset="0"/>
              </a:rPr>
              <a:t> y 20 palabras:</a:t>
            </a:r>
          </a:p>
          <a:p>
            <a:endParaRPr lang="es-ES" dirty="0" smtClean="0"/>
          </a:p>
          <a:p>
            <a:r>
              <a:rPr lang="es-ES" sz="2000" dirty="0" smtClean="0">
                <a:latin typeface="Arial" pitchFamily="34" charset="0"/>
                <a:cs typeface="Arial" pitchFamily="34" charset="0"/>
              </a:rPr>
              <a:t>  2        7        1        8         2         8       1         8           2        8</a:t>
            </a:r>
            <a:endParaRPr lang="es-ES" sz="2000" dirty="0">
              <a:latin typeface="Arial" pitchFamily="34" charset="0"/>
              <a:cs typeface="Arial" pitchFamily="34" charset="0"/>
            </a:endParaRPr>
          </a:p>
          <a:p>
            <a:pPr algn="just"/>
            <a:r>
              <a:rPr lang="es-ES" sz="2000" b="1" dirty="0" smtClean="0">
                <a:latin typeface="Arial" pitchFamily="34" charset="0"/>
                <a:cs typeface="Arial" pitchFamily="34" charset="0"/>
              </a:rPr>
              <a:t>Tú, perdida y asustada; yo, apacible y sosegado: un vendaval</a:t>
            </a:r>
          </a:p>
          <a:p>
            <a:pPr algn="just"/>
            <a:r>
              <a:rPr lang="es-ES" sz="2000" dirty="0" smtClean="0">
                <a:latin typeface="Arial" pitchFamily="34" charset="0"/>
                <a:cs typeface="Arial" pitchFamily="34" charset="0"/>
              </a:rPr>
              <a:t> </a:t>
            </a:r>
          </a:p>
          <a:p>
            <a:pPr algn="just"/>
            <a:r>
              <a:rPr lang="es-ES" sz="2000" dirty="0" smtClean="0">
                <a:latin typeface="Arial" pitchFamily="34" charset="0"/>
                <a:cs typeface="Arial" pitchFamily="34" charset="0"/>
              </a:rPr>
              <a:t>   4        5               9             4        5       2   3       5      3      6 </a:t>
            </a:r>
            <a:endParaRPr lang="es-ES" sz="2000" dirty="0">
              <a:latin typeface="Arial" pitchFamily="34" charset="0"/>
              <a:cs typeface="Arial" pitchFamily="34" charset="0"/>
            </a:endParaRPr>
          </a:p>
          <a:p>
            <a:pPr algn="just"/>
            <a:r>
              <a:rPr lang="es-ES" sz="2000" dirty="0" smtClean="0">
                <a:latin typeface="Arial" pitchFamily="34" charset="0"/>
                <a:cs typeface="Arial" pitchFamily="34" charset="0"/>
              </a:rPr>
              <a:t> </a:t>
            </a:r>
            <a:r>
              <a:rPr lang="es-ES" sz="2000" b="1" dirty="0" smtClean="0">
                <a:latin typeface="Arial" pitchFamily="34" charset="0"/>
                <a:cs typeface="Arial" pitchFamily="34" charset="0"/>
              </a:rPr>
              <a:t>loco aulló, acechante, como aroma de luz entre los sueños.</a:t>
            </a:r>
          </a:p>
          <a:p>
            <a:pPr algn="just"/>
            <a:endParaRPr lang="es-ES" sz="2000" b="1" dirty="0">
              <a:latin typeface="Arial" pitchFamily="34" charset="0"/>
              <a:cs typeface="Arial" pitchFamily="34" charset="0"/>
            </a:endParaRPr>
          </a:p>
          <a:p>
            <a:pPr algn="just"/>
            <a:r>
              <a:rPr lang="es-ES" u="sng" dirty="0" smtClean="0">
                <a:latin typeface="Arial" pitchFamily="34" charset="0"/>
                <a:cs typeface="Arial" pitchFamily="34" charset="0"/>
              </a:rPr>
              <a:t>Nota</a:t>
            </a:r>
            <a:r>
              <a:rPr lang="es-ES" dirty="0" smtClean="0">
                <a:latin typeface="Arial" pitchFamily="34" charset="0"/>
                <a:cs typeface="Arial" pitchFamily="34" charset="0"/>
              </a:rPr>
              <a:t>: nótese que no se ha tenido en cuenta la cifra que ocupa la posición 14 en el número e, que al ser cero pasa a tomarse el número siguiente (número 4). </a:t>
            </a:r>
          </a:p>
          <a:p>
            <a:pPr algn="just"/>
            <a:endParaRPr lang="es-ES" sz="2000" b="1" dirty="0" smtClean="0">
              <a:latin typeface="Arial" pitchFamily="34" charset="0"/>
              <a:cs typeface="Arial" pitchFamily="34" charset="0"/>
            </a:endParaRPr>
          </a:p>
          <a:p>
            <a:pPr algn="just">
              <a:buFont typeface="Arial" pitchFamily="34" charset="0"/>
              <a:buChar char="•"/>
            </a:pPr>
            <a:r>
              <a:rPr lang="es-ES" sz="2000" u="sng" dirty="0" smtClean="0">
                <a:latin typeface="Arial" pitchFamily="34" charset="0"/>
                <a:cs typeface="Arial" pitchFamily="34" charset="0"/>
              </a:rPr>
              <a:t> Ejemplo de </a:t>
            </a:r>
            <a:r>
              <a:rPr lang="es-ES" sz="2000" u="sng" dirty="0" err="1" smtClean="0">
                <a:latin typeface="Arial" pitchFamily="34" charset="0"/>
                <a:cs typeface="Arial" pitchFamily="34" charset="0"/>
              </a:rPr>
              <a:t>microrrelato</a:t>
            </a:r>
            <a:r>
              <a:rPr lang="es-ES" sz="2000" u="sng" dirty="0" smtClean="0">
                <a:latin typeface="Arial" pitchFamily="34" charset="0"/>
                <a:cs typeface="Arial" pitchFamily="34" charset="0"/>
              </a:rPr>
              <a:t> en valenciano con el número </a:t>
            </a:r>
            <a:r>
              <a:rPr lang="el-GR" sz="2000" b="1" u="sng" dirty="0" smtClean="0">
                <a:latin typeface="Arial" pitchFamily="34" charset="0"/>
                <a:cs typeface="Arial" pitchFamily="34" charset="0"/>
              </a:rPr>
              <a:t>π</a:t>
            </a:r>
            <a:r>
              <a:rPr lang="es-ES" sz="2000" u="sng" dirty="0" smtClean="0">
                <a:latin typeface="Arial" pitchFamily="34" charset="0"/>
                <a:cs typeface="Arial" pitchFamily="34" charset="0"/>
              </a:rPr>
              <a:t> y 20 palabras:</a:t>
            </a:r>
            <a:endParaRPr lang="es-ES" sz="2000" u="sng" dirty="0">
              <a:latin typeface="Arial" pitchFamily="34" charset="0"/>
              <a:cs typeface="Arial" pitchFamily="34" charset="0"/>
            </a:endParaRPr>
          </a:p>
          <a:p>
            <a:pPr algn="just">
              <a:buFont typeface="Arial" pitchFamily="34" charset="0"/>
              <a:buChar char="•"/>
            </a:pPr>
            <a:endParaRPr lang="es-ES" dirty="0" smtClean="0"/>
          </a:p>
          <a:p>
            <a:r>
              <a:rPr lang="es-ES" sz="2000" dirty="0" smtClean="0">
                <a:latin typeface="Arial" pitchFamily="34" charset="0"/>
                <a:cs typeface="Arial" pitchFamily="34" charset="0"/>
              </a:rPr>
              <a:t>  3   1   4   1     5                9         2      6        5      3      5           8</a:t>
            </a:r>
            <a:endParaRPr lang="es-ES" sz="2000" dirty="0">
              <a:latin typeface="Arial" pitchFamily="34" charset="0"/>
              <a:cs typeface="Arial" pitchFamily="34" charset="0"/>
            </a:endParaRPr>
          </a:p>
          <a:p>
            <a:pPr algn="just"/>
            <a:r>
              <a:rPr lang="fr-FR" sz="2000" b="1" dirty="0" smtClean="0">
                <a:latin typeface="Arial" pitchFamily="34" charset="0"/>
                <a:cs typeface="Arial" pitchFamily="34" charset="0"/>
              </a:rPr>
              <a:t>Foc i </a:t>
            </a:r>
            <a:r>
              <a:rPr lang="fr-FR" sz="2000" b="1" dirty="0" err="1" smtClean="0">
                <a:latin typeface="Arial" pitchFamily="34" charset="0"/>
                <a:cs typeface="Arial" pitchFamily="34" charset="0"/>
              </a:rPr>
              <a:t>llum</a:t>
            </a:r>
            <a:r>
              <a:rPr lang="fr-FR" sz="2000" b="1" dirty="0" smtClean="0">
                <a:latin typeface="Arial" pitchFamily="34" charset="0"/>
                <a:cs typeface="Arial" pitchFamily="34" charset="0"/>
              </a:rPr>
              <a:t> i </a:t>
            </a:r>
            <a:r>
              <a:rPr lang="fr-FR" sz="2000" b="1" dirty="0" err="1" smtClean="0">
                <a:latin typeface="Arial" pitchFamily="34" charset="0"/>
                <a:cs typeface="Arial" pitchFamily="34" charset="0"/>
              </a:rPr>
              <a:t>molts</a:t>
            </a:r>
            <a:r>
              <a:rPr lang="fr-FR" sz="2000" b="1" dirty="0" smtClean="0">
                <a:latin typeface="Arial" pitchFamily="34" charset="0"/>
                <a:cs typeface="Arial" pitchFamily="34" charset="0"/>
              </a:rPr>
              <a:t> monuments de </a:t>
            </a:r>
            <a:r>
              <a:rPr lang="fr-FR" sz="2000" b="1" dirty="0" err="1" smtClean="0">
                <a:latin typeface="Arial" pitchFamily="34" charset="0"/>
                <a:cs typeface="Arial" pitchFamily="34" charset="0"/>
              </a:rPr>
              <a:t>fràgil</a:t>
            </a:r>
            <a:r>
              <a:rPr lang="fr-FR" sz="2000" b="1" dirty="0" smtClean="0">
                <a:latin typeface="Arial" pitchFamily="34" charset="0"/>
                <a:cs typeface="Arial" pitchFamily="34" charset="0"/>
              </a:rPr>
              <a:t> </a:t>
            </a:r>
            <a:r>
              <a:rPr lang="fr-FR" sz="2000" b="1" dirty="0" err="1" smtClean="0">
                <a:latin typeface="Arial" pitchFamily="34" charset="0"/>
                <a:cs typeface="Arial" pitchFamily="34" charset="0"/>
              </a:rPr>
              <a:t>cartó</a:t>
            </a:r>
            <a:r>
              <a:rPr lang="fr-FR" sz="2000" b="1" dirty="0" smtClean="0">
                <a:latin typeface="Arial" pitchFamily="34" charset="0"/>
                <a:cs typeface="Arial" pitchFamily="34" charset="0"/>
              </a:rPr>
              <a:t> que </a:t>
            </a:r>
            <a:r>
              <a:rPr lang="fr-FR" sz="2000" b="1" dirty="0" err="1" smtClean="0">
                <a:latin typeface="Arial" pitchFamily="34" charset="0"/>
                <a:cs typeface="Arial" pitchFamily="34" charset="0"/>
              </a:rPr>
              <a:t>veuen</a:t>
            </a:r>
            <a:r>
              <a:rPr lang="fr-FR" sz="2000" b="1" dirty="0" smtClean="0">
                <a:latin typeface="Arial" pitchFamily="34" charset="0"/>
                <a:cs typeface="Arial" pitchFamily="34" charset="0"/>
              </a:rPr>
              <a:t> contents </a:t>
            </a:r>
          </a:p>
          <a:p>
            <a:pPr algn="just"/>
            <a:endParaRPr lang="fr-FR" sz="2000" b="1" dirty="0">
              <a:latin typeface="Arial" pitchFamily="34" charset="0"/>
              <a:cs typeface="Arial" pitchFamily="34" charset="0"/>
            </a:endParaRPr>
          </a:p>
          <a:p>
            <a:pPr algn="just"/>
            <a:r>
              <a:rPr lang="fr-FR" sz="2000" b="1" dirty="0" smtClean="0">
                <a:latin typeface="Arial" pitchFamily="34" charset="0"/>
                <a:cs typeface="Arial" pitchFamily="34" charset="0"/>
              </a:rPr>
              <a:t>    </a:t>
            </a:r>
            <a:r>
              <a:rPr lang="fr-FR" sz="2000" dirty="0" smtClean="0">
                <a:latin typeface="Arial" pitchFamily="34" charset="0"/>
                <a:cs typeface="Arial" pitchFamily="34" charset="0"/>
              </a:rPr>
              <a:t> 9                7             9            3   2   3      8          4</a:t>
            </a:r>
          </a:p>
          <a:p>
            <a:pPr algn="just"/>
            <a:r>
              <a:rPr lang="fr-FR" sz="2000" b="1" dirty="0" err="1" smtClean="0">
                <a:latin typeface="Arial" pitchFamily="34" charset="0"/>
                <a:cs typeface="Arial" pitchFamily="34" charset="0"/>
              </a:rPr>
              <a:t>visitants</a:t>
            </a:r>
            <a:r>
              <a:rPr lang="fr-FR" sz="2000" b="1" dirty="0" smtClean="0">
                <a:latin typeface="Arial" pitchFamily="34" charset="0"/>
                <a:cs typeface="Arial" pitchFamily="34" charset="0"/>
              </a:rPr>
              <a:t>. </a:t>
            </a:r>
            <a:r>
              <a:rPr lang="fr-FR" sz="2000" b="1" dirty="0" err="1">
                <a:latin typeface="Arial" pitchFamily="34" charset="0"/>
                <a:cs typeface="Arial" pitchFamily="34" charset="0"/>
              </a:rPr>
              <a:t>Admiren</a:t>
            </a:r>
            <a:r>
              <a:rPr lang="fr-FR" sz="2000" b="1" dirty="0">
                <a:latin typeface="Arial" pitchFamily="34" charset="0"/>
                <a:cs typeface="Arial" pitchFamily="34" charset="0"/>
              </a:rPr>
              <a:t> </a:t>
            </a:r>
            <a:r>
              <a:rPr lang="fr-FR" sz="2000" b="1" dirty="0" err="1" smtClean="0">
                <a:latin typeface="Arial" pitchFamily="34" charset="0"/>
                <a:cs typeface="Arial" pitchFamily="34" charset="0"/>
              </a:rPr>
              <a:t>extasiats</a:t>
            </a:r>
            <a:r>
              <a:rPr lang="fr-FR" sz="2000" b="1" dirty="0" smtClean="0">
                <a:latin typeface="Arial" pitchFamily="34" charset="0"/>
                <a:cs typeface="Arial" pitchFamily="34" charset="0"/>
              </a:rPr>
              <a:t> que </a:t>
            </a:r>
            <a:r>
              <a:rPr lang="fr-FR" sz="2000" b="1" dirty="0">
                <a:latin typeface="Arial" pitchFamily="34" charset="0"/>
                <a:cs typeface="Arial" pitchFamily="34" charset="0"/>
              </a:rPr>
              <a:t>la </a:t>
            </a:r>
            <a:r>
              <a:rPr lang="fr-FR" sz="2000" b="1" dirty="0" smtClean="0">
                <a:latin typeface="Arial" pitchFamily="34" charset="0"/>
                <a:cs typeface="Arial" pitchFamily="34" charset="0"/>
              </a:rPr>
              <a:t>nit brillant </a:t>
            </a:r>
            <a:r>
              <a:rPr lang="fr-FR" sz="2000" b="1" dirty="0" err="1" smtClean="0">
                <a:latin typeface="Arial" pitchFamily="34" charset="0"/>
                <a:cs typeface="Arial" pitchFamily="34" charset="0"/>
              </a:rPr>
              <a:t>està</a:t>
            </a:r>
            <a:r>
              <a:rPr lang="fr-FR" sz="2000" b="1" dirty="0" smtClean="0">
                <a:latin typeface="Arial" pitchFamily="34" charset="0"/>
                <a:cs typeface="Arial" pitchFamily="34" charset="0"/>
              </a:rPr>
              <a:t>.</a:t>
            </a:r>
            <a:endParaRPr lang="fr-FR" sz="2000" b="1" dirty="0">
              <a:latin typeface="Arial" pitchFamily="34" charset="0"/>
              <a:cs typeface="Arial" pitchFamily="34" charset="0"/>
            </a:endParaRPr>
          </a:p>
          <a:p>
            <a:endParaRPr lang="es-ES" dirty="0" smtClean="0"/>
          </a:p>
          <a:p>
            <a:endParaRPr lang="es-ES" dirty="0" smtClean="0"/>
          </a:p>
          <a:p>
            <a:endParaRPr lang="es-ES" dirty="0"/>
          </a:p>
          <a:p>
            <a:endParaRPr lang="es-ES" dirty="0" smtClean="0"/>
          </a:p>
          <a:p>
            <a:endParaRPr lang="es-ES" dirty="0"/>
          </a:p>
          <a:p>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8496944" cy="6863417"/>
          </a:xfrm>
          <a:prstGeom prst="rect">
            <a:avLst/>
          </a:prstGeom>
          <a:noFill/>
        </p:spPr>
        <p:txBody>
          <a:bodyPr wrap="square" rtlCol="0">
            <a:spAutoFit/>
          </a:bodyPr>
          <a:lstStyle/>
          <a:p>
            <a:pPr algn="just">
              <a:buFont typeface="Arial" pitchFamily="34" charset="0"/>
              <a:buChar char="•"/>
            </a:pPr>
            <a:r>
              <a:rPr lang="es-ES" sz="2000" dirty="0" smtClean="0">
                <a:latin typeface="Arial" pitchFamily="34" charset="0"/>
                <a:cs typeface="Arial" pitchFamily="34" charset="0"/>
              </a:rPr>
              <a:t> </a:t>
            </a:r>
            <a:r>
              <a:rPr lang="es-ES" sz="2000" b="1" u="sng" dirty="0" smtClean="0">
                <a:latin typeface="Arial" pitchFamily="34" charset="0"/>
                <a:cs typeface="Arial" pitchFamily="34" charset="0"/>
              </a:rPr>
              <a:t>Temática</a:t>
            </a:r>
            <a:r>
              <a:rPr lang="es-ES" sz="2000" dirty="0" smtClean="0">
                <a:latin typeface="Arial" pitchFamily="34" charset="0"/>
                <a:cs typeface="Arial" pitchFamily="34" charset="0"/>
              </a:rPr>
              <a:t>: los </a:t>
            </a:r>
            <a:r>
              <a:rPr lang="es-ES" sz="2000" dirty="0" err="1">
                <a:latin typeface="Arial" pitchFamily="34" charset="0"/>
                <a:cs typeface="Arial" pitchFamily="34" charset="0"/>
              </a:rPr>
              <a:t>microrrelatos</a:t>
            </a:r>
            <a:r>
              <a:rPr lang="es-ES" sz="2000" dirty="0">
                <a:latin typeface="Arial" pitchFamily="34" charset="0"/>
                <a:cs typeface="Arial" pitchFamily="34" charset="0"/>
              </a:rPr>
              <a:t> serán de temática libre y </a:t>
            </a:r>
            <a:r>
              <a:rPr lang="es-ES" sz="2000" dirty="0" smtClean="0">
                <a:latin typeface="Arial" pitchFamily="34" charset="0"/>
                <a:cs typeface="Arial" pitchFamily="34" charset="0"/>
              </a:rPr>
              <a:t>siempre originales.</a:t>
            </a:r>
          </a:p>
          <a:p>
            <a:pPr algn="just">
              <a:buFont typeface="Arial" pitchFamily="34" charset="0"/>
              <a:buChar char="•"/>
            </a:pPr>
            <a:endParaRPr lang="es-ES" sz="2000" dirty="0">
              <a:latin typeface="Arial" pitchFamily="34" charset="0"/>
              <a:cs typeface="Arial" pitchFamily="34" charset="0"/>
            </a:endParaRPr>
          </a:p>
          <a:p>
            <a:pPr algn="just">
              <a:buFont typeface="Arial" pitchFamily="34" charset="0"/>
              <a:buChar char="•"/>
            </a:pPr>
            <a:r>
              <a:rPr lang="es-ES" sz="2000" dirty="0" smtClean="0">
                <a:latin typeface="Arial" pitchFamily="34" charset="0"/>
                <a:cs typeface="Arial" pitchFamily="34" charset="0"/>
              </a:rPr>
              <a:t> </a:t>
            </a:r>
            <a:r>
              <a:rPr lang="es-ES" sz="2000" b="1" u="sng" dirty="0" smtClean="0">
                <a:latin typeface="Arial" pitchFamily="34" charset="0"/>
                <a:cs typeface="Arial" pitchFamily="34" charset="0"/>
              </a:rPr>
              <a:t>Presentación</a:t>
            </a:r>
            <a:r>
              <a:rPr lang="es-ES" sz="2000" dirty="0" smtClean="0">
                <a:latin typeface="Arial" pitchFamily="34" charset="0"/>
                <a:cs typeface="Arial" pitchFamily="34" charset="0"/>
              </a:rPr>
              <a:t>: los </a:t>
            </a:r>
            <a:r>
              <a:rPr lang="es-ES" sz="2000" dirty="0" err="1">
                <a:latin typeface="Arial" pitchFamily="34" charset="0"/>
                <a:cs typeface="Arial" pitchFamily="34" charset="0"/>
              </a:rPr>
              <a:t>microrrelatos</a:t>
            </a:r>
            <a:r>
              <a:rPr lang="es-ES" sz="2000" dirty="0">
                <a:latin typeface="Arial" pitchFamily="34" charset="0"/>
                <a:cs typeface="Arial" pitchFamily="34" charset="0"/>
              </a:rPr>
              <a:t> se presentarán </a:t>
            </a:r>
            <a:r>
              <a:rPr lang="es-ES" sz="2000" dirty="0" smtClean="0">
                <a:latin typeface="Arial" pitchFamily="34" charset="0"/>
                <a:cs typeface="Arial" pitchFamily="34" charset="0"/>
              </a:rPr>
              <a:t>en un formato de folio DIN A5.</a:t>
            </a:r>
          </a:p>
          <a:p>
            <a:pPr algn="just"/>
            <a:r>
              <a:rPr lang="es-ES" sz="2000" b="1" dirty="0" smtClean="0">
                <a:latin typeface="Arial" pitchFamily="34" charset="0"/>
                <a:cs typeface="Arial" pitchFamily="34" charset="0"/>
              </a:rPr>
              <a:t>- Medidas de un A5: </a:t>
            </a:r>
            <a:r>
              <a:rPr lang="es-ES" sz="2000" dirty="0" smtClean="0">
                <a:latin typeface="Arial" pitchFamily="34" charset="0"/>
                <a:cs typeface="Arial" pitchFamily="34" charset="0"/>
              </a:rPr>
              <a:t>210x148 mm</a:t>
            </a:r>
          </a:p>
          <a:p>
            <a:pPr algn="just"/>
            <a:endParaRPr lang="es-ES" sz="2000" dirty="0" smtClean="0">
              <a:latin typeface="Arial" pitchFamily="34" charset="0"/>
              <a:cs typeface="Arial" pitchFamily="34" charset="0"/>
            </a:endParaRPr>
          </a:p>
          <a:p>
            <a:pPr algn="just"/>
            <a:endParaRPr lang="es-ES" sz="2000" dirty="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Dicho folio (doblado por la mitad) se introducirá en un </a:t>
            </a:r>
            <a:r>
              <a:rPr lang="es-ES" sz="2000" b="1" dirty="0" smtClean="0">
                <a:latin typeface="Arial" pitchFamily="34" charset="0"/>
                <a:cs typeface="Arial" pitchFamily="34" charset="0"/>
              </a:rPr>
              <a:t>sobre comercial de tamaño 176x120mm </a:t>
            </a:r>
            <a:r>
              <a:rPr lang="es-ES" sz="2000" dirty="0" smtClean="0">
                <a:latin typeface="Arial" pitchFamily="34" charset="0"/>
                <a:cs typeface="Arial" pitchFamily="34" charset="0"/>
              </a:rPr>
              <a:t>y se entregará cerrado al profesor .</a:t>
            </a:r>
          </a:p>
          <a:p>
            <a:pPr algn="just"/>
            <a:r>
              <a:rPr lang="es-ES" sz="2000" dirty="0" smtClean="0">
                <a:latin typeface="Arial" pitchFamily="34" charset="0"/>
                <a:cs typeface="Arial" pitchFamily="34" charset="0"/>
              </a:rPr>
              <a:t>Una vez recibido y, para garantizar la confidencialidad del proceso, éste le asignará un código alfanumérico. Así por ejemplo el primer alumno de 1º ESO recibirá el código 0011ºMR, siendo las tres primeras cifras el orden de entrega, 1º el curso 1º ESO (en su caso) y MR las iniciales de </a:t>
            </a:r>
            <a:r>
              <a:rPr lang="es-ES" sz="2000" dirty="0" err="1" smtClean="0">
                <a:latin typeface="Arial" pitchFamily="34" charset="0"/>
                <a:cs typeface="Arial" pitchFamily="34" charset="0"/>
              </a:rPr>
              <a:t>microrrelato</a:t>
            </a:r>
            <a:r>
              <a:rPr lang="es-ES" sz="2000" dirty="0" smtClean="0">
                <a:latin typeface="Arial" pitchFamily="34" charset="0"/>
                <a:cs typeface="Arial" pitchFamily="34" charset="0"/>
              </a:rPr>
              <a:t>.</a:t>
            </a: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a:latin typeface="Arial" pitchFamily="34" charset="0"/>
              <a:cs typeface="Arial" pitchFamily="34" charset="0"/>
            </a:endParaRPr>
          </a:p>
        </p:txBody>
      </p:sp>
      <p:pic>
        <p:nvPicPr>
          <p:cNvPr id="5" name="4 Imagen" descr="Relacion_Formatos_0235.jpg"/>
          <p:cNvPicPr>
            <a:picLocks noChangeAspect="1"/>
          </p:cNvPicPr>
          <p:nvPr/>
        </p:nvPicPr>
        <p:blipFill>
          <a:blip r:embed="rId2" cstate="print"/>
          <a:stretch>
            <a:fillRect/>
          </a:stretch>
        </p:blipFill>
        <p:spPr>
          <a:xfrm>
            <a:off x="4788024" y="1484784"/>
            <a:ext cx="3672408" cy="2103793"/>
          </a:xfrm>
          <a:prstGeom prst="rect">
            <a:avLst/>
          </a:prstGeom>
        </p:spPr>
      </p:pic>
      <p:pic>
        <p:nvPicPr>
          <p:cNvPr id="6" name="5 Imagen" descr="12030-gallery.jpg"/>
          <p:cNvPicPr>
            <a:picLocks noChangeAspect="1"/>
          </p:cNvPicPr>
          <p:nvPr/>
        </p:nvPicPr>
        <p:blipFill>
          <a:blip r:embed="rId3" cstate="print"/>
          <a:stretch>
            <a:fillRect/>
          </a:stretch>
        </p:blipFill>
        <p:spPr>
          <a:xfrm>
            <a:off x="1403648" y="2132856"/>
            <a:ext cx="2088232" cy="1592946"/>
          </a:xfrm>
          <a:prstGeom prst="rect">
            <a:avLst/>
          </a:prstGeom>
        </p:spPr>
      </p:pic>
      <p:graphicFrame>
        <p:nvGraphicFramePr>
          <p:cNvPr id="7" name="6 Tabla"/>
          <p:cNvGraphicFramePr>
            <a:graphicFrameLocks noGrp="1"/>
          </p:cNvGraphicFramePr>
          <p:nvPr/>
        </p:nvGraphicFramePr>
        <p:xfrm>
          <a:off x="2411760" y="5805264"/>
          <a:ext cx="5400600" cy="731520"/>
        </p:xfrm>
        <a:graphic>
          <a:graphicData uri="http://schemas.openxmlformats.org/drawingml/2006/table">
            <a:tbl>
              <a:tblPr firstRow="1" bandRow="1">
                <a:tableStyleId>{5C22544A-7EE6-4342-B048-85BDC9FD1C3A}</a:tableStyleId>
              </a:tblPr>
              <a:tblGrid>
                <a:gridCol w="2700300"/>
                <a:gridCol w="2700300"/>
              </a:tblGrid>
              <a:tr h="365760">
                <a:tc>
                  <a:txBody>
                    <a:bodyPr/>
                    <a:lstStyle/>
                    <a:p>
                      <a:pPr algn="ctr"/>
                      <a:r>
                        <a:rPr lang="es-ES" dirty="0" smtClean="0"/>
                        <a:t>Código </a:t>
                      </a:r>
                      <a:r>
                        <a:rPr lang="es-ES" dirty="0" err="1" smtClean="0"/>
                        <a:t>Microrrelato</a:t>
                      </a:r>
                      <a:endParaRPr lang="es-ES" dirty="0"/>
                    </a:p>
                  </a:txBody>
                  <a:tcPr/>
                </a:tc>
                <a:tc>
                  <a:txBody>
                    <a:bodyPr/>
                    <a:lstStyle/>
                    <a:p>
                      <a:pPr algn="ctr"/>
                      <a:r>
                        <a:rPr lang="es-ES" dirty="0" smtClean="0"/>
                        <a:t>Alumno</a:t>
                      </a:r>
                      <a:endParaRPr lang="es-ES" dirty="0"/>
                    </a:p>
                  </a:txBody>
                  <a:tcPr/>
                </a:tc>
              </a:tr>
              <a:tr h="288032">
                <a:tc>
                  <a:txBody>
                    <a:bodyPr/>
                    <a:lstStyle/>
                    <a:p>
                      <a:pPr algn="ctr"/>
                      <a:r>
                        <a:rPr lang="es-ES" dirty="0" smtClean="0"/>
                        <a:t>0011ºMR</a:t>
                      </a:r>
                      <a:endParaRPr lang="es-ES" dirty="0"/>
                    </a:p>
                  </a:txBody>
                  <a:tcPr/>
                </a:tc>
                <a:tc>
                  <a:txBody>
                    <a:bodyPr/>
                    <a:lstStyle/>
                    <a:p>
                      <a:pPr algn="ctr"/>
                      <a:endParaRPr lang="es-E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620688"/>
            <a:ext cx="7632848" cy="5940088"/>
          </a:xfrm>
          <a:prstGeom prst="rect">
            <a:avLst/>
          </a:prstGeom>
          <a:noFill/>
        </p:spPr>
        <p:txBody>
          <a:bodyPr wrap="square" rtlCol="0">
            <a:spAutoFit/>
          </a:bodyPr>
          <a:lstStyle/>
          <a:p>
            <a:pPr algn="just">
              <a:buFont typeface="Arial" pitchFamily="34" charset="0"/>
              <a:buChar char="•"/>
            </a:pPr>
            <a:r>
              <a:rPr lang="es-ES" sz="2000" dirty="0">
                <a:latin typeface="Arial" pitchFamily="34" charset="0"/>
                <a:cs typeface="Arial" pitchFamily="34" charset="0"/>
              </a:rPr>
              <a:t> </a:t>
            </a:r>
            <a:r>
              <a:rPr lang="es-ES" sz="2000" b="1" u="sng" dirty="0" smtClean="0">
                <a:latin typeface="Arial" pitchFamily="34" charset="0"/>
                <a:cs typeface="Arial" pitchFamily="34" charset="0"/>
              </a:rPr>
              <a:t>Jurado</a:t>
            </a:r>
            <a:r>
              <a:rPr lang="es-ES" sz="2000" dirty="0" smtClean="0">
                <a:latin typeface="Arial" pitchFamily="34" charset="0"/>
                <a:cs typeface="Arial" pitchFamily="34" charset="0"/>
              </a:rPr>
              <a:t>: el </a:t>
            </a:r>
            <a:r>
              <a:rPr lang="es-ES" sz="2000" dirty="0">
                <a:latin typeface="Arial" pitchFamily="34" charset="0"/>
                <a:cs typeface="Arial" pitchFamily="34" charset="0"/>
              </a:rPr>
              <a:t>jurado estará </a:t>
            </a:r>
            <a:r>
              <a:rPr lang="es-ES" sz="2000" dirty="0" smtClean="0">
                <a:latin typeface="Arial" pitchFamily="34" charset="0"/>
                <a:cs typeface="Arial" pitchFamily="34" charset="0"/>
              </a:rPr>
              <a:t>formado por los miembros del Departamento de </a:t>
            </a:r>
            <a:r>
              <a:rPr lang="es-ES" sz="2000" dirty="0">
                <a:latin typeface="Arial" pitchFamily="34" charset="0"/>
                <a:cs typeface="Arial" pitchFamily="34" charset="0"/>
              </a:rPr>
              <a:t>Matemáticas</a:t>
            </a:r>
            <a:r>
              <a:rPr lang="es-ES" sz="2000" dirty="0" smtClean="0">
                <a:latin typeface="Arial" pitchFamily="34" charset="0"/>
                <a:cs typeface="Arial" pitchFamily="34" charset="0"/>
              </a:rPr>
              <a:t>.</a:t>
            </a:r>
          </a:p>
          <a:p>
            <a:pPr algn="just">
              <a:buFont typeface="Arial" pitchFamily="34" charset="0"/>
              <a:buChar char="•"/>
            </a:pPr>
            <a:endParaRPr lang="es-ES" sz="2000" dirty="0">
              <a:latin typeface="Arial" pitchFamily="34" charset="0"/>
              <a:cs typeface="Arial" pitchFamily="34" charset="0"/>
            </a:endParaRPr>
          </a:p>
          <a:p>
            <a:pPr algn="just">
              <a:buFont typeface="Arial" pitchFamily="34" charset="0"/>
              <a:buChar char="•"/>
            </a:pPr>
            <a:r>
              <a:rPr lang="es-ES" sz="2000" dirty="0" smtClean="0">
                <a:latin typeface="Arial" pitchFamily="34" charset="0"/>
                <a:cs typeface="Arial" pitchFamily="34" charset="0"/>
              </a:rPr>
              <a:t> </a:t>
            </a:r>
            <a:r>
              <a:rPr lang="es-ES" sz="2000" b="1" u="sng" dirty="0" smtClean="0">
                <a:latin typeface="Arial" pitchFamily="34" charset="0"/>
                <a:cs typeface="Arial" pitchFamily="34" charset="0"/>
              </a:rPr>
              <a:t>Fallo del jurado</a:t>
            </a:r>
            <a:r>
              <a:rPr lang="es-ES" sz="2000" dirty="0" smtClean="0">
                <a:latin typeface="Arial" pitchFamily="34" charset="0"/>
                <a:cs typeface="Arial" pitchFamily="34" charset="0"/>
              </a:rPr>
              <a:t>:  el jurado establecerá tres finalistas para cada modalidad (valenciano o castellano) y curso </a:t>
            </a:r>
            <a:r>
              <a:rPr lang="es-ES" sz="2000" smtClean="0">
                <a:latin typeface="Arial" pitchFamily="34" charset="0"/>
                <a:cs typeface="Arial" pitchFamily="34" charset="0"/>
              </a:rPr>
              <a:t>de 1º, 2º y 3º </a:t>
            </a:r>
            <a:r>
              <a:rPr lang="es-ES" sz="2000" dirty="0" smtClean="0">
                <a:latin typeface="Arial" pitchFamily="34" charset="0"/>
                <a:cs typeface="Arial" pitchFamily="34" charset="0"/>
              </a:rPr>
              <a:t>ESO.</a:t>
            </a:r>
          </a:p>
          <a:p>
            <a:pPr algn="just"/>
            <a:r>
              <a:rPr lang="es-ES" sz="2000" dirty="0" smtClean="0">
                <a:latin typeface="Arial" pitchFamily="34" charset="0"/>
                <a:cs typeface="Arial" pitchFamily="34" charset="0"/>
              </a:rPr>
              <a:t>De estos tres finalistas se fallará el ganador para cada modalidad y curso.</a:t>
            </a:r>
          </a:p>
          <a:p>
            <a:pPr algn="just"/>
            <a:r>
              <a:rPr lang="es-ES" sz="2000" dirty="0" smtClean="0">
                <a:latin typeface="Arial" pitchFamily="34" charset="0"/>
                <a:cs typeface="Arial" pitchFamily="34" charset="0"/>
              </a:rPr>
              <a:t>Se tiene previsto que tanto finalistas como ganador puedan leer sus </a:t>
            </a:r>
            <a:r>
              <a:rPr lang="es-ES" sz="2000" dirty="0" err="1" smtClean="0">
                <a:latin typeface="Arial" pitchFamily="34" charset="0"/>
                <a:cs typeface="Arial" pitchFamily="34" charset="0"/>
              </a:rPr>
              <a:t>microrrelatos</a:t>
            </a:r>
            <a:r>
              <a:rPr lang="es-ES" sz="2000" dirty="0" smtClean="0">
                <a:latin typeface="Arial" pitchFamily="34" charset="0"/>
                <a:cs typeface="Arial" pitchFamily="34" charset="0"/>
              </a:rPr>
              <a:t> formando parte de los contenidos del programa de radio del IES PERE BOÏL.</a:t>
            </a:r>
          </a:p>
          <a:p>
            <a:pPr algn="just"/>
            <a:r>
              <a:rPr lang="es-ES" sz="2000" dirty="0" smtClean="0"/>
              <a:t>En el proceso de valoración de los </a:t>
            </a:r>
            <a:r>
              <a:rPr lang="es-ES" sz="2000" dirty="0" err="1" smtClean="0"/>
              <a:t>microrrelatos</a:t>
            </a:r>
            <a:r>
              <a:rPr lang="es-ES" sz="2000" dirty="0" smtClean="0"/>
              <a:t> presentados se valorará la calidad y originalidad de los mismos.</a:t>
            </a:r>
            <a:endParaRPr lang="es-ES" sz="2000" dirty="0" smtClean="0">
              <a:latin typeface="Arial" pitchFamily="34" charset="0"/>
              <a:cs typeface="Arial" pitchFamily="34" charset="0"/>
            </a:endParaRPr>
          </a:p>
          <a:p>
            <a:pPr algn="just"/>
            <a:endParaRPr lang="es-ES" sz="2000" dirty="0">
              <a:latin typeface="Arial" pitchFamily="34" charset="0"/>
              <a:cs typeface="Arial" pitchFamily="34" charset="0"/>
            </a:endParaRPr>
          </a:p>
          <a:p>
            <a:pPr>
              <a:buFont typeface="Arial" pitchFamily="34" charset="0"/>
              <a:buChar char="•"/>
            </a:pPr>
            <a:r>
              <a:rPr lang="es-ES" sz="2000" dirty="0" smtClean="0">
                <a:latin typeface="Arial" pitchFamily="34" charset="0"/>
                <a:cs typeface="Arial" pitchFamily="34" charset="0"/>
              </a:rPr>
              <a:t> </a:t>
            </a:r>
            <a:r>
              <a:rPr lang="es-ES" sz="2000" dirty="0">
                <a:latin typeface="Arial" pitchFamily="34" charset="0"/>
                <a:cs typeface="Arial" pitchFamily="34" charset="0"/>
              </a:rPr>
              <a:t>La participación en este concurso implica la </a:t>
            </a:r>
            <a:r>
              <a:rPr lang="es-ES" sz="2000" dirty="0" smtClean="0">
                <a:latin typeface="Arial" pitchFamily="34" charset="0"/>
                <a:cs typeface="Arial" pitchFamily="34" charset="0"/>
              </a:rPr>
              <a:t>aceptación </a:t>
            </a:r>
            <a:r>
              <a:rPr lang="es-ES" sz="2000" dirty="0">
                <a:latin typeface="Arial" pitchFamily="34" charset="0"/>
                <a:cs typeface="Arial" pitchFamily="34" charset="0"/>
              </a:rPr>
              <a:t>de las presentes bases. </a:t>
            </a:r>
            <a:r>
              <a:rPr lang="es-ES" sz="2000" dirty="0" smtClean="0">
                <a:latin typeface="Arial" pitchFamily="34" charset="0"/>
                <a:cs typeface="Arial" pitchFamily="34" charset="0"/>
              </a:rPr>
              <a:t>El </a:t>
            </a:r>
            <a:r>
              <a:rPr lang="es-ES" sz="2000" dirty="0">
                <a:latin typeface="Arial" pitchFamily="34" charset="0"/>
                <a:cs typeface="Arial" pitchFamily="34" charset="0"/>
              </a:rPr>
              <a:t>incumplimiento de alguna de ellas dará lugar a la descalificación del </a:t>
            </a:r>
            <a:r>
              <a:rPr lang="es-ES" sz="2000" dirty="0" smtClean="0">
                <a:latin typeface="Arial" pitchFamily="34" charset="0"/>
                <a:cs typeface="Arial" pitchFamily="34" charset="0"/>
              </a:rPr>
              <a:t>concursante.</a:t>
            </a:r>
          </a:p>
          <a:p>
            <a:pPr>
              <a:buFont typeface="Arial" pitchFamily="34" charset="0"/>
              <a:buChar char="•"/>
            </a:pPr>
            <a:endParaRPr lang="es-ES" sz="2000" dirty="0">
              <a:latin typeface="Arial" pitchFamily="34" charset="0"/>
              <a:cs typeface="Arial" pitchFamily="34" charset="0"/>
            </a:endParaRPr>
          </a:p>
          <a:p>
            <a:pPr>
              <a:buFont typeface="Arial" pitchFamily="34" charset="0"/>
              <a:buChar char="•"/>
            </a:pPr>
            <a:r>
              <a:rPr lang="es-ES" sz="2000" dirty="0">
                <a:latin typeface="Arial" pitchFamily="34" charset="0"/>
                <a:cs typeface="Arial" pitchFamily="34" charset="0"/>
              </a:rPr>
              <a:t>Cualquier otro aspecto no incluido en estas bases será resuelto, en </a:t>
            </a:r>
            <a:r>
              <a:rPr lang="es-ES" sz="2000" dirty="0" smtClean="0">
                <a:latin typeface="Arial" pitchFamily="34" charset="0"/>
                <a:cs typeface="Arial" pitchFamily="34" charset="0"/>
              </a:rPr>
              <a:t>su caso</a:t>
            </a:r>
            <a:r>
              <a:rPr lang="es-ES" sz="2000" dirty="0">
                <a:latin typeface="Arial" pitchFamily="34" charset="0"/>
                <a:cs typeface="Arial" pitchFamily="34" charset="0"/>
              </a:rPr>
              <a:t>, </a:t>
            </a:r>
            <a:r>
              <a:rPr lang="es-ES" sz="2000" dirty="0" smtClean="0">
                <a:latin typeface="Arial" pitchFamily="34" charset="0"/>
                <a:cs typeface="Arial" pitchFamily="34" charset="0"/>
              </a:rPr>
              <a:t>por </a:t>
            </a:r>
            <a:r>
              <a:rPr lang="es-ES" sz="2000" dirty="0">
                <a:latin typeface="Arial" pitchFamily="34" charset="0"/>
                <a:cs typeface="Arial" pitchFamily="34" charset="0"/>
              </a:rPr>
              <a:t>el jurado</a:t>
            </a:r>
            <a:r>
              <a:rPr lang="es-ES" sz="2000" dirty="0" smtClean="0">
                <a:latin typeface="Arial" pitchFamily="34" charset="0"/>
                <a:cs typeface="Arial" pitchFamily="34" charset="0"/>
              </a:rPr>
              <a:t>.</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216</TotalTime>
  <Words>514</Words>
  <Application>Microsoft Office PowerPoint</Application>
  <PresentationFormat>Presentación en pantalla (4:3)</PresentationFormat>
  <Paragraphs>61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Mirador</vt:lpstr>
      <vt:lpstr>CONCURSO MICRORRELATO MATEMÁTICO</vt:lpstr>
      <vt:lpstr>Diapositiva 2</vt:lpstr>
      <vt:lpstr>Diapositiva 3</vt:lpstr>
      <vt:lpstr>Diapositiva 4</vt:lpstr>
      <vt:lpstr>Diapositiva 5</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CONCURSO MICRORRELATOS MATEMÁTICOS</dc:title>
  <dc:creator>Propietario</dc:creator>
  <cp:lastModifiedBy>Propietario</cp:lastModifiedBy>
  <cp:revision>49</cp:revision>
  <dcterms:created xsi:type="dcterms:W3CDTF">2017-11-16T15:28:40Z</dcterms:created>
  <dcterms:modified xsi:type="dcterms:W3CDTF">2017-11-16T20:57:01Z</dcterms:modified>
</cp:coreProperties>
</file>